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71" r:id="rId4"/>
    <p:sldId id="272" r:id="rId5"/>
    <p:sldId id="257" r:id="rId6"/>
    <p:sldId id="258" r:id="rId7"/>
    <p:sldId id="259" r:id="rId8"/>
    <p:sldId id="260" r:id="rId9"/>
    <p:sldId id="261" r:id="rId10"/>
    <p:sldId id="262" r:id="rId11"/>
    <p:sldId id="266" r:id="rId12"/>
    <p:sldId id="273" r:id="rId13"/>
    <p:sldId id="267" r:id="rId14"/>
    <p:sldId id="268" r:id="rId15"/>
    <p:sldId id="269" r:id="rId16"/>
    <p:sldId id="270" r:id="rId17"/>
    <p:sldId id="263" r:id="rId18"/>
    <p:sldId id="26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40"/>
    <a:srgbClr val="D07C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>
        <p:scale>
          <a:sx n="60" d="100"/>
          <a:sy n="60" d="100"/>
        </p:scale>
        <p:origin x="-1662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1540264-7EAE-49DD-BA1E-114048CCB4BE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F175D71-1F8F-4539-AA55-F43103B17D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40264-7EAE-49DD-BA1E-114048CCB4BE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5D71-1F8F-4539-AA55-F43103B17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40264-7EAE-49DD-BA1E-114048CCB4BE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5D71-1F8F-4539-AA55-F43103B17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40264-7EAE-49DD-BA1E-114048CCB4BE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5D71-1F8F-4539-AA55-F43103B17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40264-7EAE-49DD-BA1E-114048CCB4BE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5D71-1F8F-4539-AA55-F43103B17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40264-7EAE-49DD-BA1E-114048CCB4BE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5D71-1F8F-4539-AA55-F43103B17D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40264-7EAE-49DD-BA1E-114048CCB4BE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5D71-1F8F-4539-AA55-F43103B17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40264-7EAE-49DD-BA1E-114048CCB4BE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5D71-1F8F-4539-AA55-F43103B17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40264-7EAE-49DD-BA1E-114048CCB4BE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5D71-1F8F-4539-AA55-F43103B17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40264-7EAE-49DD-BA1E-114048CCB4BE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5D71-1F8F-4539-AA55-F43103B17D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40264-7EAE-49DD-BA1E-114048CCB4BE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5D71-1F8F-4539-AA55-F43103B17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1540264-7EAE-49DD-BA1E-114048CCB4BE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F175D71-1F8F-4539-AA55-F43103B17D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gif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848600" cy="3581400"/>
          </a:xfrm>
        </p:spPr>
        <p:txBody>
          <a:bodyPr>
            <a:normAutofit/>
          </a:bodyPr>
          <a:lstStyle/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following in your own words</a:t>
            </a:r>
          </a:p>
          <a:p>
            <a:pPr marL="1108710" lvl="1" indent="-742950">
              <a:buFont typeface="+mj-lt"/>
              <a:buAutoNum type="arabicPeriod"/>
            </a:pPr>
            <a:r>
              <a:rPr lang="en-US" sz="45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Premise</a:t>
            </a:r>
          </a:p>
          <a:p>
            <a:pPr marL="1108710" lvl="1" indent="-742950">
              <a:buFont typeface="+mj-lt"/>
              <a:buAutoNum type="arabicPeriod"/>
            </a:pPr>
            <a:r>
              <a:rPr lang="en-US" sz="45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US" sz="45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www.techory.com/blog/wp-content/uploads/Drawing_Conclusions-Notes-Drawing_Conclusions_Notes.pdf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37"/>
          <a:stretch/>
        </p:blipFill>
        <p:spPr bwMode="auto">
          <a:xfrm>
            <a:off x="5257800" y="2590800"/>
            <a:ext cx="3048000" cy="368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110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27664"/>
            <a:ext cx="8077200" cy="1143000"/>
          </a:xfrm>
        </p:spPr>
        <p:txBody>
          <a:bodyPr>
            <a:no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choosing a topic, make sure the topic…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3652"/>
            <a:ext cx="8305800" cy="3508977"/>
          </a:xfrm>
        </p:spPr>
        <p:txBody>
          <a:bodyPr/>
          <a:lstStyle/>
          <a:p>
            <a:pPr marL="68580" indent="0">
              <a:buNone/>
            </a:pPr>
            <a:r>
              <a:rPr lang="en-US" sz="4000" b="1" dirty="0" smtClean="0">
                <a:solidFill>
                  <a:schemeClr val="bg2"/>
                </a:solidFill>
              </a:rPr>
              <a:t>6) Is NOT </a:t>
            </a:r>
            <a:r>
              <a:rPr lang="en-US" sz="4000" b="1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CLICHÉ</a:t>
            </a:r>
            <a:r>
              <a:rPr lang="en-US" sz="4000" b="1" dirty="0" smtClean="0">
                <a:solidFill>
                  <a:schemeClr val="bg2"/>
                </a:solidFill>
              </a:rPr>
              <a:t> </a:t>
            </a:r>
            <a:r>
              <a:rPr lang="en-US" sz="4000" b="1" dirty="0" smtClean="0">
                <a:solidFill>
                  <a:schemeClr val="bg2"/>
                </a:solidFill>
              </a:rPr>
              <a:t>or </a:t>
            </a:r>
            <a:r>
              <a:rPr lang="en-US" sz="4000" b="1" u="sng" dirty="0" smtClean="0">
                <a:solidFill>
                  <a:schemeClr val="bg2"/>
                </a:solidFill>
              </a:rPr>
              <a:t>too common</a:t>
            </a:r>
            <a:endParaRPr lang="en-US" b="1" u="sng" dirty="0">
              <a:solidFill>
                <a:schemeClr val="bg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32019" y="4720679"/>
            <a:ext cx="2341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Abortion</a:t>
            </a:r>
            <a:endParaRPr lang="en-US" sz="4400" dirty="0">
              <a:solidFill>
                <a:schemeClr val="accent6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92682" y="3571220"/>
            <a:ext cx="1752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Jokerman" pitchFamily="82" charset="0"/>
              </a:rPr>
              <a:t>Death Penalty</a:t>
            </a:r>
          </a:p>
        </p:txBody>
      </p:sp>
      <p:sp>
        <p:nvSpPr>
          <p:cNvPr id="7" name="TextBox 6"/>
          <p:cNvSpPr txBox="1"/>
          <p:nvPr/>
        </p:nvSpPr>
        <p:spPr>
          <a:xfrm rot="20316313">
            <a:off x="2142400" y="4607719"/>
            <a:ext cx="2840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3300"/>
                </a:solidFill>
                <a:latin typeface="Algerian" pitchFamily="82" charset="0"/>
              </a:rPr>
              <a:t>Euthanasia</a:t>
            </a:r>
            <a:endParaRPr lang="en-US" sz="3200" dirty="0">
              <a:solidFill>
                <a:srgbClr val="FF3300"/>
              </a:solidFill>
              <a:latin typeface="Algerian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748172">
            <a:off x="5074616" y="4366284"/>
            <a:ext cx="167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D07C00"/>
                </a:solidFill>
                <a:latin typeface="Bernard MT Condensed" pitchFamily="18" charset="0"/>
              </a:rPr>
              <a:t>Global Warming</a:t>
            </a:r>
            <a:endParaRPr lang="en-US" sz="2800" dirty="0">
              <a:solidFill>
                <a:srgbClr val="D07C00"/>
              </a:solidFill>
              <a:latin typeface="Bernard MT Condense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02227" y="5170674"/>
            <a:ext cx="2533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75000"/>
                  </a:schemeClr>
                </a:solidFill>
                <a:latin typeface="Cooper Black" pitchFamily="18" charset="0"/>
              </a:rPr>
              <a:t>Recycling</a:t>
            </a:r>
            <a:endParaRPr lang="en-US" sz="3600" dirty="0">
              <a:solidFill>
                <a:schemeClr val="bg2">
                  <a:lumMod val="75000"/>
                </a:schemeClr>
              </a:solidFill>
              <a:latin typeface="Cooper Black" pitchFamily="18" charset="0"/>
            </a:endParaRPr>
          </a:p>
        </p:txBody>
      </p:sp>
      <p:pic>
        <p:nvPicPr>
          <p:cNvPr id="6146" name="Picture 2" descr="C:\Users\lgoodine\AppData\Local\Microsoft\Windows\Temporary Internet Files\Content.IE5\9D3CK5XL\Anti_Symbol_Vector_Resource_by_rstovall[1]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53" b="94929" l="4531" r="954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882" y="2927562"/>
            <a:ext cx="3886200" cy="383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216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027664"/>
            <a:ext cx="75438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Thumbs Up or Down?</a:t>
            </a:r>
            <a:endParaRPr lang="en-US" sz="4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3652"/>
            <a:ext cx="8229600" cy="3508977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Are the Following:</a:t>
            </a:r>
          </a:p>
          <a:p>
            <a:pPr lvl="1"/>
            <a:r>
              <a:rPr lang="en-US" sz="3700" b="1" u="sng" dirty="0" smtClean="0"/>
              <a:t>Debatable: Thumbs Up</a:t>
            </a:r>
          </a:p>
          <a:p>
            <a:pPr marL="365760" lvl="1" indent="0">
              <a:buNone/>
            </a:pPr>
            <a:r>
              <a:rPr lang="en-US" sz="3700" b="1" dirty="0" smtClean="0"/>
              <a:t>Or</a:t>
            </a:r>
          </a:p>
          <a:p>
            <a:pPr lvl="1"/>
            <a:r>
              <a:rPr lang="en-US" sz="3700" b="1" u="sng" dirty="0" smtClean="0"/>
              <a:t>Non-Debatable: Thumbs Down</a:t>
            </a:r>
            <a:endParaRPr lang="en-US" sz="3700" b="1" u="sng" dirty="0"/>
          </a:p>
        </p:txBody>
      </p:sp>
    </p:spTree>
    <p:extLst>
      <p:ext uri="{BB962C8B-B14F-4D97-AF65-F5344CB8AC3E}">
        <p14:creationId xmlns:p14="http://schemas.microsoft.com/office/powerpoint/2010/main" val="1621203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027664"/>
            <a:ext cx="75438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Thumbs Up or Down?</a:t>
            </a:r>
            <a:endParaRPr lang="en-US" sz="4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/>
              <a:t>Public school students should be required to wear school uniforms.</a:t>
            </a:r>
          </a:p>
          <a:p>
            <a:endParaRPr lang="en-US" b="1" dirty="0"/>
          </a:p>
        </p:txBody>
      </p:sp>
      <p:pic>
        <p:nvPicPr>
          <p:cNvPr id="4" name="Picture 5" descr="http://image.shutterstock.com/display_pic_with_logo/687307/120120211/stock-vector-student-in-school-uniform-vector-1201202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267200"/>
            <a:ext cx="2087610" cy="196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lgoodine\AppData\Local\Microsoft\Windows\Temporary Internet Files\Content.IE5\9D3CK5XL\220px-Kennet_uniform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055" y="3657600"/>
            <a:ext cx="1563345" cy="2735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397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27664"/>
            <a:ext cx="75438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Thumbs Up or Down?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/>
              <a:t>Pollution is bad for the environment.</a:t>
            </a:r>
          </a:p>
          <a:p>
            <a:endParaRPr lang="en-US" b="1" dirty="0"/>
          </a:p>
        </p:txBody>
      </p:sp>
      <p:pic>
        <p:nvPicPr>
          <p:cNvPr id="4" name="Picture 2" descr="C:\Users\lgoodine\AppData\Local\Microsoft\Windows\Temporary Internet Files\Content.IE5\9D3CK5XL\factory-air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191000"/>
            <a:ext cx="2757375" cy="196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aworldofgoods.files.wordpress.com/2014/10/polluted-world-878545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99"/>
          <a:stretch/>
        </p:blipFill>
        <p:spPr bwMode="auto">
          <a:xfrm>
            <a:off x="5410200" y="3930539"/>
            <a:ext cx="2286000" cy="2489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717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27664"/>
            <a:ext cx="76200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Thumbs Up or Down?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3652"/>
            <a:ext cx="8229600" cy="3508977"/>
          </a:xfrm>
        </p:spPr>
        <p:txBody>
          <a:bodyPr/>
          <a:lstStyle/>
          <a:p>
            <a:r>
              <a:rPr lang="en-US" sz="4000" b="1" dirty="0" smtClean="0"/>
              <a:t>The </a:t>
            </a:r>
            <a:r>
              <a:rPr lang="en-US" sz="4000" b="1" dirty="0"/>
              <a:t>United States should not get involved in foreign conflicts.</a:t>
            </a:r>
          </a:p>
          <a:p>
            <a:endParaRPr lang="en-US" b="1" dirty="0"/>
          </a:p>
        </p:txBody>
      </p:sp>
      <p:pic>
        <p:nvPicPr>
          <p:cNvPr id="4" name="Picture 3" descr="C:\Users\lgoodine\AppData\Local\Microsoft\Windows\Temporary Internet Files\Content.IE5\NZSFGQJ0\5197582827_0cfc4c4358_z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267200"/>
            <a:ext cx="26416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http://hispanicpoliticalcaucus.org/wp-content/uploads/2014/08/images-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18623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4779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027664"/>
            <a:ext cx="79248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Thumbs Up or Down?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3652"/>
            <a:ext cx="8229600" cy="3508977"/>
          </a:xfrm>
        </p:spPr>
        <p:txBody>
          <a:bodyPr/>
          <a:lstStyle/>
          <a:p>
            <a:r>
              <a:rPr lang="en-US" sz="4000" b="1" dirty="0"/>
              <a:t>I should be able to spend a hundred dollars a month on new clothes.</a:t>
            </a:r>
          </a:p>
          <a:p>
            <a:endParaRPr lang="en-US" b="1" dirty="0"/>
          </a:p>
        </p:txBody>
      </p:sp>
      <p:pic>
        <p:nvPicPr>
          <p:cNvPr id="4" name="Picture 2" descr="C:\Users\lgoodine\AppData\Local\Microsoft\Windows\Temporary Internet Files\Content.IE5\G4NXU866\5769648224_9217334482_z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400" y="4343400"/>
            <a:ext cx="276860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lgoodine\AppData\Local\Microsoft\Windows\Temporary Internet Files\Content.IE5\NZSFGQJ0\handful_of_money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343399"/>
            <a:ext cx="2209800" cy="202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www.picturesof.net/_images_300/Cliche_For_Money_Down_The_Drain_Royalty_Free_Clipart_Picture_100516-205940-88704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02" y="4343400"/>
            <a:ext cx="1911698" cy="202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394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414710" cy="1143000"/>
          </a:xfrm>
        </p:spPr>
        <p:txBody>
          <a:bodyPr>
            <a:noAutofit/>
          </a:bodyPr>
          <a:lstStyle/>
          <a:p>
            <a:pPr algn="ctr"/>
            <a:r>
              <a:rPr lang="en-US" sz="4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Thumbs Up or Down?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402196"/>
            <a:ext cx="8077200" cy="3508977"/>
          </a:xfrm>
        </p:spPr>
        <p:txBody>
          <a:bodyPr/>
          <a:lstStyle/>
          <a:p>
            <a:r>
              <a:rPr lang="en-US" sz="4000" b="1" dirty="0" smtClean="0"/>
              <a:t>A </a:t>
            </a:r>
            <a:r>
              <a:rPr lang="en-US" sz="4000" b="1" dirty="0"/>
              <a:t>president should be able to run for more than two terms.</a:t>
            </a:r>
          </a:p>
          <a:p>
            <a:endParaRPr lang="en-US" b="1" dirty="0"/>
          </a:p>
        </p:txBody>
      </p:sp>
      <p:pic>
        <p:nvPicPr>
          <p:cNvPr id="5" name="Picture 3" descr="C:\Users\lgoodine\AppData\Local\Microsoft\Windows\Temporary Internet Files\Content.IE5\NZSFGQJ0\kennedy-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959" y="4156685"/>
            <a:ext cx="1546241" cy="2159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oval office coloring p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259" b="7751"/>
          <a:stretch/>
        </p:blipFill>
        <p:spPr bwMode="auto">
          <a:xfrm>
            <a:off x="4953000" y="4114799"/>
            <a:ext cx="3505200" cy="2243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freeclipartstore.com/American%20Flag%201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56685"/>
            <a:ext cx="2286000" cy="2159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873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</a:t>
            </a:r>
            <a:r>
              <a:rPr lang="en-US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sz="4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7400"/>
            <a:ext cx="7543800" cy="3508977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Let’s think of some possible topics for an argumentative essay…</a:t>
            </a:r>
          </a:p>
        </p:txBody>
      </p:sp>
      <p:pic>
        <p:nvPicPr>
          <p:cNvPr id="10242" name="Picture 2" descr="http://thumbs.dreamstime.com/z/nerd-boy-writing-2872366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8932" b="11188"/>
          <a:stretch/>
        </p:blipFill>
        <p:spPr bwMode="auto">
          <a:xfrm>
            <a:off x="5105400" y="3352799"/>
            <a:ext cx="2971800" cy="305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encrypted-tbn2.gstatic.com/images?q=tbn:ANd9GcRu8Gogrwj8qwiKFsMJZh_aNWWZCKzAYBMEo-mY6SHl6mqg8k3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886200"/>
            <a:ext cx="25908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221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73914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</a:t>
            </a:r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Own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5257800" cy="44958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Complete the questions on page 141 of </a:t>
            </a:r>
            <a:r>
              <a:rPr lang="en-US" sz="4000" b="1" dirty="0" err="1" smtClean="0"/>
              <a:t>SpringBoard</a:t>
            </a:r>
            <a:r>
              <a:rPr lang="en-US" sz="4000" b="1" dirty="0" smtClean="0"/>
              <a:t> by writing debatable and </a:t>
            </a:r>
            <a:br>
              <a:rPr lang="en-US" sz="4000" b="1" dirty="0" smtClean="0"/>
            </a:br>
            <a:r>
              <a:rPr lang="en-US" sz="4000" b="1" dirty="0" smtClean="0"/>
              <a:t>non-debatable claim.</a:t>
            </a:r>
            <a:endParaRPr lang="en-US" sz="4000" b="1" dirty="0"/>
          </a:p>
        </p:txBody>
      </p:sp>
      <p:pic>
        <p:nvPicPr>
          <p:cNvPr id="11266" name="Picture 2" descr="http://images.clipartpanda.com/pencil-writing-clipart-RcdornMc9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209800"/>
            <a:ext cx="2886075" cy="4140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095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Debatable Topics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075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Debatable Claims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6172200" cy="48768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Are</a:t>
            </a:r>
            <a:r>
              <a:rPr lang="en-US" sz="3000" b="1" dirty="0"/>
              <a:t> </a:t>
            </a:r>
            <a:r>
              <a:rPr lang="en-US" sz="3000" b="1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CONTROVERSIAL</a:t>
            </a:r>
            <a:r>
              <a:rPr lang="en-US" sz="3000" b="1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lvl="1"/>
            <a:r>
              <a:rPr lang="en-US" sz="3000" b="1" dirty="0" smtClean="0">
                <a:solidFill>
                  <a:srgbClr val="FFC000"/>
                </a:solidFill>
              </a:rPr>
              <a:t> </a:t>
            </a:r>
            <a:r>
              <a:rPr lang="en-US" sz="3000" b="1" dirty="0" smtClean="0"/>
              <a:t>Meaning: </a:t>
            </a:r>
            <a:r>
              <a:rPr lang="en-US" sz="3000" b="1" dirty="0" smtClean="0"/>
              <a:t>two </a:t>
            </a:r>
            <a:r>
              <a:rPr lang="en-US" sz="3000" b="1" dirty="0"/>
              <a:t>logical </a:t>
            </a:r>
            <a:r>
              <a:rPr lang="en-US" sz="3000" b="1" u="sng" dirty="0">
                <a:solidFill>
                  <a:schemeClr val="bg2"/>
                </a:solidFill>
              </a:rPr>
              <a:t>people might disagree based on evidence and reasoning</a:t>
            </a:r>
            <a:r>
              <a:rPr lang="en-US" sz="3000" b="1" dirty="0">
                <a:solidFill>
                  <a:schemeClr val="bg2"/>
                </a:solidFill>
              </a:rPr>
              <a:t> </a:t>
            </a:r>
            <a:r>
              <a:rPr lang="en-US" sz="3000" b="1" dirty="0"/>
              <a:t>used to support the claim. </a:t>
            </a:r>
            <a:endParaRPr lang="en-US" sz="3000" b="1" dirty="0" smtClean="0"/>
          </a:p>
          <a:p>
            <a:endParaRPr lang="en-US" sz="3000" b="1" dirty="0"/>
          </a:p>
          <a:p>
            <a:r>
              <a:rPr lang="en-US" sz="2700" b="1" i="1" dirty="0" smtClean="0">
                <a:solidFill>
                  <a:schemeClr val="accent1"/>
                </a:solidFill>
              </a:rPr>
              <a:t>Example</a:t>
            </a:r>
            <a:r>
              <a:rPr lang="en-US" sz="2700" b="1" i="1" dirty="0">
                <a:solidFill>
                  <a:schemeClr val="accent1"/>
                </a:solidFill>
              </a:rPr>
              <a:t>: Using a cell phone while driving puts you and other drivers in danger</a:t>
            </a:r>
          </a:p>
        </p:txBody>
      </p:sp>
      <p:pic>
        <p:nvPicPr>
          <p:cNvPr id="1026" name="Picture 2" descr="http://thumbs.dreamstime.com/z/dangers-texting-driving-1085318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97"/>
          <a:stretch/>
        </p:blipFill>
        <p:spPr bwMode="auto">
          <a:xfrm>
            <a:off x="6248400" y="1600200"/>
            <a:ext cx="2209800" cy="2836334"/>
          </a:xfrm>
          <a:prstGeom prst="rect">
            <a:avLst/>
          </a:prstGeom>
          <a:noFill/>
          <a:ln w="5715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umbs.gograph.com/gg654595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675" y="4800600"/>
            <a:ext cx="1619250" cy="1533526"/>
          </a:xfrm>
          <a:prstGeom prst="rect">
            <a:avLst/>
          </a:prstGeom>
          <a:noFill/>
          <a:ln w="5715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181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previews.123rf.com/images/iimages/iimages1206/iimages120601049/14253750-illustration-of-a-girl-with-cell-phone-on-a-white-carto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890" y="1295400"/>
            <a:ext cx="2965910" cy="327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Non-Debatable Claims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5105400" cy="4617244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Are </a:t>
            </a:r>
            <a:r>
              <a:rPr lang="en-US" sz="3000" b="1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FACTS</a:t>
            </a:r>
          </a:p>
          <a:p>
            <a:pPr lvl="1"/>
            <a:r>
              <a:rPr lang="en-US" sz="3000" b="1" u="sng" dirty="0" smtClean="0">
                <a:solidFill>
                  <a:schemeClr val="bg2"/>
                </a:solidFill>
              </a:rPr>
              <a:t>Meaning: they </a:t>
            </a:r>
            <a:r>
              <a:rPr lang="en-US" sz="3000" b="1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cannot</a:t>
            </a:r>
            <a:r>
              <a:rPr lang="en-US" sz="3000" b="1" u="sng" dirty="0" smtClean="0">
                <a:solidFill>
                  <a:schemeClr val="bg2"/>
                </a:solidFill>
              </a:rPr>
              <a:t> </a:t>
            </a:r>
            <a:r>
              <a:rPr lang="en-US" sz="3000" b="1" u="sng" dirty="0">
                <a:solidFill>
                  <a:schemeClr val="bg2"/>
                </a:solidFill>
              </a:rPr>
              <a:t>be </a:t>
            </a:r>
            <a:r>
              <a:rPr lang="en-US" sz="3000" b="1" u="sng" dirty="0" smtClean="0">
                <a:solidFill>
                  <a:schemeClr val="bg2"/>
                </a:solidFill>
              </a:rPr>
              <a:t>argued</a:t>
            </a:r>
          </a:p>
          <a:p>
            <a:endParaRPr lang="en-US" sz="3000" b="1" dirty="0"/>
          </a:p>
          <a:p>
            <a:r>
              <a:rPr lang="en-US" sz="3000" b="1" i="1" dirty="0" smtClean="0">
                <a:solidFill>
                  <a:schemeClr val="accent1"/>
                </a:solidFill>
              </a:rPr>
              <a:t>Example: Cell </a:t>
            </a:r>
            <a:r>
              <a:rPr lang="en-US" sz="3000" b="1" i="1" dirty="0">
                <a:solidFill>
                  <a:schemeClr val="accent1"/>
                </a:solidFill>
              </a:rPr>
              <a:t>phones are a popular form of modern communication.</a:t>
            </a:r>
            <a:r>
              <a:rPr lang="en-US" sz="3000" b="1" i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</p:txBody>
      </p:sp>
      <p:pic>
        <p:nvPicPr>
          <p:cNvPr id="2050" name="Picture 2" descr="http://www.clipartlord.com/wp-content/uploads/2013/01/smartphone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690" y="3945791"/>
            <a:ext cx="2432510" cy="248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072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extend.schoolwires.com/ClipartGallery/images/976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495800"/>
            <a:ext cx="1800225" cy="177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153400" cy="16002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choosing a topic, make sure the topic…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32037"/>
            <a:ext cx="7315200" cy="4144963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Is </a:t>
            </a:r>
            <a:r>
              <a:rPr lang="en-US" sz="4000" b="1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INTERESTING</a:t>
            </a:r>
            <a:r>
              <a:rPr lang="en-US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you</a:t>
            </a:r>
          </a:p>
        </p:txBody>
      </p:sp>
      <p:pic>
        <p:nvPicPr>
          <p:cNvPr id="2050" name="Picture 2" descr="http://reviewit.pk/wp-content/uploads/2014/02/be_interest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3783058" cy="2126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mages.clipartpanda.com/free-sports-clipart-play-sports-m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331451"/>
            <a:ext cx="2133600" cy="166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f.l.thumbs.canstockphoto.com/canstock1483681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124200"/>
            <a:ext cx="1850898" cy="190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706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7664"/>
            <a:ext cx="8153400" cy="11430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choosing a topic, make sure the topic…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23652"/>
            <a:ext cx="7391400" cy="3508977"/>
          </a:xfrm>
        </p:spPr>
        <p:txBody>
          <a:bodyPr/>
          <a:lstStyle/>
          <a:p>
            <a:pPr marL="68580" indent="0">
              <a:buNone/>
            </a:pPr>
            <a:r>
              <a:rPr lang="en-US" sz="4000" b="1" dirty="0" smtClean="0">
                <a:solidFill>
                  <a:schemeClr val="bg2"/>
                </a:solidFill>
              </a:rPr>
              <a:t>2) Involves </a:t>
            </a:r>
            <a:r>
              <a:rPr lang="en-US" sz="4000" b="1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CONFLICTING </a:t>
            </a:r>
            <a:r>
              <a:rPr lang="en-US" sz="4000" b="1" u="sng" dirty="0" smtClean="0">
                <a:solidFill>
                  <a:schemeClr val="bg2"/>
                </a:solidFill>
              </a:rPr>
              <a:t>viewpoints</a:t>
            </a:r>
          </a:p>
          <a:p>
            <a:endParaRPr lang="en-US" b="1" dirty="0">
              <a:solidFill>
                <a:schemeClr val="bg2"/>
              </a:solidFill>
            </a:endParaRPr>
          </a:p>
        </p:txBody>
      </p:sp>
      <p:pic>
        <p:nvPicPr>
          <p:cNvPr id="3074" name="Picture 2" descr="http://facs.phillipmartin.info/facs_conflic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86200"/>
            <a:ext cx="4328994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www.clipartbest.com/cliparts/RTA/6L4/RTA6L4jg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581400"/>
            <a:ext cx="28575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720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27664"/>
            <a:ext cx="8077200" cy="1143000"/>
          </a:xfrm>
        </p:spPr>
        <p:txBody>
          <a:bodyPr>
            <a:no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choosing a topic, make sure the topic…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3652"/>
            <a:ext cx="8229600" cy="3508977"/>
          </a:xfrm>
        </p:spPr>
        <p:txBody>
          <a:bodyPr/>
          <a:lstStyle/>
          <a:p>
            <a:pPr marL="68580" indent="0">
              <a:buNone/>
            </a:pPr>
            <a:r>
              <a:rPr lang="en-US" sz="4000" b="1" dirty="0" smtClean="0">
                <a:solidFill>
                  <a:schemeClr val="bg2"/>
                </a:solidFill>
              </a:rPr>
              <a:t>3) Is</a:t>
            </a:r>
            <a:r>
              <a:rPr lang="en-US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</a:t>
            </a:r>
            <a:r>
              <a:rPr lang="en-US" sz="4000" b="1" u="sng" dirty="0" smtClean="0">
                <a:solidFill>
                  <a:schemeClr val="bg2"/>
                </a:solidFill>
              </a:rPr>
              <a:t>and </a:t>
            </a:r>
            <a:r>
              <a:rPr lang="en-US" sz="4000" b="1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RELEVANT</a:t>
            </a:r>
            <a:endParaRPr lang="en-US" sz="4000" b="1" u="sng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>
              <a:solidFill>
                <a:schemeClr val="bg2"/>
              </a:solidFill>
            </a:endParaRPr>
          </a:p>
        </p:txBody>
      </p:sp>
      <p:pic>
        <p:nvPicPr>
          <p:cNvPr id="5122" name="Picture 2" descr="http://dundee.ops.org/portals/0/STAFF_FOLDERS/T_Tingelhoff_Sara/Clip%20Art/school_current_event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276600"/>
            <a:ext cx="4038600" cy="246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http://images.clipartpanda.com/current-clipart-event-clipart-12197296211109555765Ambox_currentevent_yellow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://images.clipartpanda.com/current-clipart-event-clipart-12197296211109555765Ambox_currentevent_yellow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http://images.clipartpanda.com/current-clipart-event-clipart-12197296211109555765Ambox_currentevent_yellow.sv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http://images.clipartpanda.com/current-clipart-event-clipart-12197296211109555765Ambox_currentevent_yellow.sv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current%20clipart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2" descr="current%20clipart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35" name="Picture 15" descr="http://socialstudies.mrdonn.org/powerpoints/banner_world_problems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657600"/>
            <a:ext cx="3888828" cy="2737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507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27664"/>
            <a:ext cx="8001000" cy="1143000"/>
          </a:xfrm>
        </p:spPr>
        <p:txBody>
          <a:bodyPr>
            <a:no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choosing a topic, make sure the topic…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508977"/>
          </a:xfrm>
        </p:spPr>
        <p:txBody>
          <a:bodyPr/>
          <a:lstStyle/>
          <a:p>
            <a:pPr marL="68580" indent="0">
              <a:buNone/>
            </a:pPr>
            <a:r>
              <a:rPr lang="en-US" sz="4000" b="1" dirty="0" smtClean="0">
                <a:solidFill>
                  <a:schemeClr val="bg2"/>
                </a:solidFill>
              </a:rPr>
              <a:t>4)</a:t>
            </a:r>
            <a:r>
              <a:rPr lang="en-US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IMPACTS </a:t>
            </a:r>
            <a:r>
              <a:rPr lang="en-US" sz="4000" b="1" u="sng" dirty="0" smtClean="0">
                <a:solidFill>
                  <a:schemeClr val="bg2"/>
                </a:solidFill>
              </a:rPr>
              <a:t>other people </a:t>
            </a:r>
            <a:r>
              <a:rPr lang="en-US" sz="4000" b="1" dirty="0" smtClean="0">
                <a:solidFill>
                  <a:schemeClr val="bg2"/>
                </a:solidFill>
              </a:rPr>
              <a:t>besides yourself</a:t>
            </a:r>
          </a:p>
          <a:p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7" name="Picture 2" descr="http://flyontheclassroomwall.files.wordpress.com/2012/07/student_clipart.gif?w=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971800"/>
            <a:ext cx="4343400" cy="256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zomerschool.zpcms.nl/wp-content/uploads/sites/4/2012/07/journalis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0"/>
            <a:ext cx="3429000" cy="267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001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27664"/>
            <a:ext cx="8077200" cy="1143000"/>
          </a:xfrm>
        </p:spPr>
        <p:txBody>
          <a:bodyPr>
            <a:no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choosing a topic, make sure the topic…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3623"/>
            <a:ext cx="8153399" cy="3508977"/>
          </a:xfrm>
        </p:spPr>
        <p:txBody>
          <a:bodyPr/>
          <a:lstStyle/>
          <a:p>
            <a:pPr marL="68580" indent="0">
              <a:buNone/>
            </a:pPr>
            <a:r>
              <a:rPr lang="en-US" sz="4000" b="1" dirty="0" smtClean="0">
                <a:solidFill>
                  <a:schemeClr val="bg2"/>
                </a:solidFill>
              </a:rPr>
              <a:t>5) Can </a:t>
            </a:r>
            <a:r>
              <a:rPr lang="en-US" sz="4000" b="1" dirty="0" smtClean="0">
                <a:solidFill>
                  <a:schemeClr val="bg2"/>
                </a:solidFill>
              </a:rPr>
              <a:t>be considered from </a:t>
            </a:r>
            <a:r>
              <a:rPr lang="en-US" sz="4000" b="1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</a:t>
            </a:r>
            <a:r>
              <a:rPr lang="en-US" sz="4000" b="1" u="sng" dirty="0" smtClean="0">
                <a:solidFill>
                  <a:schemeClr val="bg2"/>
                </a:solidFill>
              </a:rPr>
              <a:t> </a:t>
            </a:r>
            <a:r>
              <a:rPr lang="en-US" sz="4000" b="1" u="sng" dirty="0" smtClean="0">
                <a:solidFill>
                  <a:schemeClr val="bg2"/>
                </a:solidFill>
              </a:rPr>
              <a:t>angles</a:t>
            </a:r>
          </a:p>
          <a:p>
            <a:endParaRPr lang="en-US" dirty="0"/>
          </a:p>
        </p:txBody>
      </p:sp>
      <p:pic>
        <p:nvPicPr>
          <p:cNvPr id="7170" name="Picture 2" descr="http://blogs.edweek.org/teachers/coach_gs_teaching_tips/assets_c/2010/11/Following%20Directions%20ClipArt-thumb-648x513-12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014" y="2743200"/>
            <a:ext cx="3657599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sr.photos3.fotosearch.com/bthumb/CSP/CSP992/k122989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57599"/>
            <a:ext cx="3200400" cy="256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8414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8">
      <a:dk1>
        <a:sysClr val="windowText" lastClr="000000"/>
      </a:dk1>
      <a:lt1>
        <a:sysClr val="window" lastClr="FFFFFF"/>
      </a:lt1>
      <a:dk2>
        <a:srgbClr val="2E2D21"/>
      </a:dk2>
      <a:lt2>
        <a:srgbClr val="7030A0"/>
      </a:lt2>
      <a:accent1>
        <a:srgbClr val="94C600"/>
      </a:accent1>
      <a:accent2>
        <a:srgbClr val="71685A"/>
      </a:accent2>
      <a:accent3>
        <a:srgbClr val="FF0000"/>
      </a:accent3>
      <a:accent4>
        <a:srgbClr val="909465"/>
      </a:accent4>
      <a:accent5>
        <a:srgbClr val="956B43"/>
      </a:accent5>
      <a:accent6>
        <a:srgbClr val="6F9400"/>
      </a:accent6>
      <a:hlink>
        <a:srgbClr val="002060"/>
      </a:hlink>
      <a:folHlink>
        <a:srgbClr val="FFA94A"/>
      </a:folHlink>
    </a:clrScheme>
    <a:fontScheme name="Custom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414</TotalTime>
  <Words>277</Words>
  <Application>Microsoft Office PowerPoint</Application>
  <PresentationFormat>On-screen Show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Austin</vt:lpstr>
      <vt:lpstr>Do Now</vt:lpstr>
      <vt:lpstr>Debatable Topics</vt:lpstr>
      <vt:lpstr>Debatable Claims</vt:lpstr>
      <vt:lpstr>Non-Debatable Claims</vt:lpstr>
      <vt:lpstr>When choosing a topic, make sure the topic…</vt:lpstr>
      <vt:lpstr>When choosing a topic, make sure the topic…</vt:lpstr>
      <vt:lpstr>When choosing a topic, make sure the topic…</vt:lpstr>
      <vt:lpstr>When choosing a topic, make sure the topic…</vt:lpstr>
      <vt:lpstr>When choosing a topic, make sure the topic…</vt:lpstr>
      <vt:lpstr>When choosing a topic, make sure the topic…</vt:lpstr>
      <vt:lpstr>Thumbs Up or Down?</vt:lpstr>
      <vt:lpstr>Thumbs Up or Down?</vt:lpstr>
      <vt:lpstr>Thumbs Up or Down?</vt:lpstr>
      <vt:lpstr>Thumbs Up or Down?</vt:lpstr>
      <vt:lpstr>Thumbs Up or Down?</vt:lpstr>
      <vt:lpstr>Thumbs Up or Down?</vt:lpstr>
      <vt:lpstr>Together…</vt:lpstr>
      <vt:lpstr>On Your Own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Selecting an Issue</dc:title>
  <dc:creator>Goodine, Lindsey</dc:creator>
  <cp:lastModifiedBy>Shettle, Meghan</cp:lastModifiedBy>
  <cp:revision>18</cp:revision>
  <dcterms:created xsi:type="dcterms:W3CDTF">2015-01-10T22:24:43Z</dcterms:created>
  <dcterms:modified xsi:type="dcterms:W3CDTF">2015-01-19T23:04:56Z</dcterms:modified>
</cp:coreProperties>
</file>